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897883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3457192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755684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1670741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3532571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48054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41191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2474562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291836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190771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598DE71-1ABD-43EF-8130-91B290584424}" type="datetimeFigureOut">
              <a:rPr lang="es-PE" smtClean="0"/>
              <a:t>25/06/2011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2616CD8A-5473-4F18-92F2-49085388FCE9}" type="slidenum">
              <a:rPr lang="es-PE" smtClean="0"/>
              <a:t>‹Nº›</a:t>
            </a:fld>
            <a:endParaRPr lang="es-PE"/>
          </a:p>
        </p:txBody>
      </p:sp>
    </p:spTree>
    <p:extLst>
      <p:ext uri="{BB962C8B-B14F-4D97-AF65-F5344CB8AC3E}">
        <p14:creationId xmlns:p14="http://schemas.microsoft.com/office/powerpoint/2010/main" val="106410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8DE71-1ABD-43EF-8130-91B290584424}" type="datetimeFigureOut">
              <a:rPr lang="es-PE" smtClean="0"/>
              <a:t>25/06/2011</a:t>
            </a:fld>
            <a:endParaRPr lang="es-P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6CD8A-5473-4F18-92F2-49085388FCE9}" type="slidenum">
              <a:rPr lang="es-PE" smtClean="0"/>
              <a:t>‹Nº›</a:t>
            </a:fld>
            <a:endParaRPr lang="es-PE"/>
          </a:p>
        </p:txBody>
      </p:sp>
    </p:spTree>
    <p:extLst>
      <p:ext uri="{BB962C8B-B14F-4D97-AF65-F5344CB8AC3E}">
        <p14:creationId xmlns:p14="http://schemas.microsoft.com/office/powerpoint/2010/main" val="2780089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39552" y="692696"/>
            <a:ext cx="8229600" cy="1143000"/>
          </a:xfrm>
        </p:spPr>
        <p:txBody>
          <a:bodyPr>
            <a:normAutofit fontScale="90000"/>
          </a:bodyPr>
          <a:lstStyle/>
          <a:p>
            <a:r>
              <a:rPr lang="es-ES" b="1" dirty="0" smtClean="0">
                <a:solidFill>
                  <a:schemeClr val="bg1"/>
                </a:solidFill>
              </a:rPr>
              <a:t>DESARROLLO DE LA INTELIGENCIA</a:t>
            </a:r>
            <a:r>
              <a:rPr lang="es-PE" dirty="0" smtClean="0"/>
              <a:t/>
            </a:r>
            <a:br>
              <a:rPr lang="es-PE" dirty="0" smtClean="0"/>
            </a:br>
            <a:endParaRPr lang="es-PE" dirty="0"/>
          </a:p>
        </p:txBody>
      </p:sp>
      <p:pic>
        <p:nvPicPr>
          <p:cNvPr id="6" name="5 Marcador de contenido"/>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62125" y="2510631"/>
            <a:ext cx="5619750" cy="2705100"/>
          </a:xfrm>
        </p:spPr>
      </p:pic>
    </p:spTree>
    <p:extLst>
      <p:ext uri="{BB962C8B-B14F-4D97-AF65-F5344CB8AC3E}">
        <p14:creationId xmlns:p14="http://schemas.microsoft.com/office/powerpoint/2010/main" val="3256691975"/>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2. ETAPAS DEL DESARROLLO DE LA INTELIGENCIA </a:t>
            </a:r>
            <a:endParaRPr lang="es-PE" dirty="0"/>
          </a:p>
          <a:p>
            <a:r>
              <a:rPr lang="es-ES" dirty="0"/>
              <a:t>El interés por conocer los tipos de pensamiento u operaciones mentales que las personas utilizamos en el momento de resolver un determinado tipo de problema.</a:t>
            </a:r>
            <a:endParaRPr lang="es-PE" dirty="0"/>
          </a:p>
          <a:p>
            <a:endParaRPr lang="es-PE" dirty="0"/>
          </a:p>
        </p:txBody>
      </p:sp>
    </p:spTree>
    <p:extLst>
      <p:ext uri="{BB962C8B-B14F-4D97-AF65-F5344CB8AC3E}">
        <p14:creationId xmlns:p14="http://schemas.microsoft.com/office/powerpoint/2010/main" val="142780635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70000" lnSpcReduction="20000"/>
          </a:bodyPr>
          <a:lstStyle/>
          <a:p>
            <a:r>
              <a:rPr lang="es-ES" b="1" dirty="0"/>
              <a:t>2.1 ETAPA SENSORIO-MOTRIZ: Aquí</a:t>
            </a:r>
            <a:r>
              <a:rPr lang="es-ES" dirty="0"/>
              <a:t> los infantes organizan su esquema en función de sus interacciones sensoriales y motoras con objetos que puedan mirar, tocar, chupar, paladear, explorar, etc. presenta las siguientes características:</a:t>
            </a:r>
            <a:endParaRPr lang="es-PE" dirty="0"/>
          </a:p>
          <a:p>
            <a:r>
              <a:rPr lang="es-ES" b="1" dirty="0"/>
              <a:t>2.1.1. LA PRESENCIA DE REFLEJOS </a:t>
            </a:r>
            <a:endParaRPr lang="es-PE" dirty="0"/>
          </a:p>
          <a:p>
            <a:r>
              <a:rPr lang="es-ES" dirty="0"/>
              <a:t>Cuando “venimos al mundo “ traemos un conjunto de patrones de conducta genéticamente establecidos, como por ejemplo, el reflejo de presión, el reflejo de succión y otros .</a:t>
            </a:r>
            <a:endParaRPr lang="es-PE" dirty="0"/>
          </a:p>
          <a:p>
            <a:r>
              <a:rPr lang="es-ES" dirty="0"/>
              <a:t>Podríamos decir, en palabras de Piaget, que el recién nacido “asimila de su parte nervioso a la succión, hasta el punto de que su comportamiento inicial podría expresarse diciendo que, para él, el mundo es esencialmente una realidad susceptible de ser </a:t>
            </a:r>
            <a:r>
              <a:rPr lang="es-ES" b="1" dirty="0"/>
              <a:t>chupada.</a:t>
            </a:r>
            <a:r>
              <a:rPr lang="es-ES" dirty="0"/>
              <a:t>     </a:t>
            </a:r>
            <a:endParaRPr lang="es-PE" dirty="0"/>
          </a:p>
          <a:p>
            <a:endParaRPr lang="es-PE" dirty="0"/>
          </a:p>
        </p:txBody>
      </p:sp>
    </p:spTree>
    <p:extLst>
      <p:ext uri="{BB962C8B-B14F-4D97-AF65-F5344CB8AC3E}">
        <p14:creationId xmlns:p14="http://schemas.microsoft.com/office/powerpoint/2010/main" val="3038884117"/>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lnSpcReduction="10000"/>
          </a:bodyPr>
          <a:lstStyle/>
          <a:p>
            <a:r>
              <a:rPr lang="es-ES" b="1" dirty="0"/>
              <a:t>2.1.2. APARECEN Y SE ORGANIZA LOS HÁBITOS </a:t>
            </a:r>
            <a:endParaRPr lang="es-PE" dirty="0"/>
          </a:p>
          <a:p>
            <a:r>
              <a:rPr lang="es-ES" dirty="0"/>
              <a:t>Son conductas o actividades repetitivas, las cuales le permitirán tocar, explorar o sacudir lo más próximo a él y empezara por su propio cuerpo: llevará los dedos de su mano o pie hacia la boca.</a:t>
            </a:r>
            <a:endParaRPr lang="es-PE" dirty="0"/>
          </a:p>
          <a:p>
            <a:r>
              <a:rPr lang="es-ES" dirty="0"/>
              <a:t>Esto se rea liza desde el primer mes hasta los cuatro meses y medio de nacido.</a:t>
            </a:r>
            <a:endParaRPr lang="es-PE" dirty="0"/>
          </a:p>
          <a:p>
            <a:endParaRPr lang="es-PE" dirty="0"/>
          </a:p>
        </p:txBody>
      </p:sp>
    </p:spTree>
    <p:extLst>
      <p:ext uri="{BB962C8B-B14F-4D97-AF65-F5344CB8AC3E}">
        <p14:creationId xmlns:p14="http://schemas.microsoft.com/office/powerpoint/2010/main" val="2824288059"/>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85000" lnSpcReduction="10000"/>
          </a:bodyPr>
          <a:lstStyle/>
          <a:p>
            <a:r>
              <a:rPr lang="es-ES" b="1" dirty="0"/>
              <a:t>2.1.3. COORDINACIONES VISUAL-MOTORA</a:t>
            </a:r>
            <a:endParaRPr lang="es-PE" dirty="0"/>
          </a:p>
          <a:p>
            <a:r>
              <a:rPr lang="es-ES" dirty="0"/>
              <a:t>Comienza a manipular objetos, jalando y tocando, asimismo, descubre sonidos y ruidos y así descubriendo muchas novedades para él.</a:t>
            </a:r>
            <a:endParaRPr lang="es-PE" dirty="0"/>
          </a:p>
          <a:p>
            <a:r>
              <a:rPr lang="es-ES" b="1" dirty="0"/>
              <a:t>2.1.4. NOCIÓN DE PERMANENCIA DEL OBJETO </a:t>
            </a:r>
            <a:endParaRPr lang="es-PE" dirty="0"/>
          </a:p>
          <a:p>
            <a:r>
              <a:rPr lang="es-ES" dirty="0"/>
              <a:t>Esta característica suele aparecer a finales del octavo mes, Piaget la define como la permanencia de la sustancia atribuida a los cuadros sensoriales; es decir es la noción o creencia de que una figura u objeto percibido corresponde a algo que sigue existiendo aun cuando no se vea dicho.</a:t>
            </a:r>
            <a:endParaRPr lang="es-PE" dirty="0"/>
          </a:p>
          <a:p>
            <a:endParaRPr lang="es-PE" dirty="0"/>
          </a:p>
        </p:txBody>
      </p:sp>
    </p:spTree>
    <p:extLst>
      <p:ext uri="{BB962C8B-B14F-4D97-AF65-F5344CB8AC3E}">
        <p14:creationId xmlns:p14="http://schemas.microsoft.com/office/powerpoint/2010/main" val="134308559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3.1.5. SOLUCIÓN DE PROBLEMAS CON DETENCIÓN DE LA ACCIÓN Y COMPRENSIÓN SÚBITA </a:t>
            </a:r>
            <a:endParaRPr lang="es-PE" dirty="0"/>
          </a:p>
          <a:p>
            <a:r>
              <a:rPr lang="es-ES" dirty="0"/>
              <a:t>En otras palabras nos referimos a la inteligencia censorio-motriz que se hace manifiesta a finales de primer año, resolviendo problemas, pero sin la presencia de representaciones o significados.</a:t>
            </a:r>
            <a:endParaRPr lang="es-PE" dirty="0"/>
          </a:p>
          <a:p>
            <a:endParaRPr lang="es-PE" dirty="0"/>
          </a:p>
        </p:txBody>
      </p:sp>
    </p:spTree>
    <p:extLst>
      <p:ext uri="{BB962C8B-B14F-4D97-AF65-F5344CB8AC3E}">
        <p14:creationId xmlns:p14="http://schemas.microsoft.com/office/powerpoint/2010/main" val="1038972954"/>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3.1.6 EL INFANTE PUEDE IMITAR O REPRODUCIR ACCIONES MOTORAS.</a:t>
            </a:r>
            <a:endParaRPr lang="es-PE" dirty="0"/>
          </a:p>
          <a:p>
            <a:r>
              <a:rPr lang="es-ES" dirty="0"/>
              <a:t>En esta etapa, puede imitar sonidos y así progresivamente a partir del año y medio, va reproduciendo silabas hasta llegar a la articulación de la palabra propiamente dicha. Habría que recordar que no solo imita palabras, si no también acciones motoras.</a:t>
            </a:r>
            <a:endParaRPr lang="es-PE" dirty="0"/>
          </a:p>
          <a:p>
            <a:endParaRPr lang="es-PE" dirty="0"/>
          </a:p>
        </p:txBody>
      </p:sp>
    </p:spTree>
    <p:extLst>
      <p:ext uri="{BB962C8B-B14F-4D97-AF65-F5344CB8AC3E}">
        <p14:creationId xmlns:p14="http://schemas.microsoft.com/office/powerpoint/2010/main" val="263969867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2.2  ETAPA PREOPERACIONAL </a:t>
            </a:r>
            <a:endParaRPr lang="es-PE" dirty="0"/>
          </a:p>
          <a:p>
            <a:r>
              <a:rPr lang="es-ES" dirty="0"/>
              <a:t>Es al momento en el cual comienza a aparecer las acciones que son realizadas mentalmente, construyéndose como la etapa que es transito hacia la actitud intelectual lógica y representacional, pero con objetos concretos de la  realidad.</a:t>
            </a:r>
            <a:endParaRPr lang="es-PE" dirty="0"/>
          </a:p>
          <a:p>
            <a:r>
              <a:rPr lang="es-ES" dirty="0"/>
              <a:t>El estadio se divide en  </a:t>
            </a:r>
            <a:r>
              <a:rPr lang="es-ES" dirty="0" err="1"/>
              <a:t>subetapas</a:t>
            </a:r>
            <a:r>
              <a:rPr lang="es-ES" dirty="0"/>
              <a:t>:</a:t>
            </a:r>
            <a:endParaRPr lang="es-PE" dirty="0"/>
          </a:p>
          <a:p>
            <a:endParaRPr lang="es-PE" dirty="0"/>
          </a:p>
        </p:txBody>
      </p:sp>
    </p:spTree>
    <p:extLst>
      <p:ext uri="{BB962C8B-B14F-4D97-AF65-F5344CB8AC3E}">
        <p14:creationId xmlns:p14="http://schemas.microsoft.com/office/powerpoint/2010/main" val="236479495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2.2.1 SUB ETAPA SIMBÓL ICA </a:t>
            </a:r>
            <a:endParaRPr lang="es-PE" dirty="0"/>
          </a:p>
          <a:p>
            <a:r>
              <a:rPr lang="es-ES" dirty="0"/>
              <a:t>Va de los dos a los cuatro años y presenta las siguientes características: </a:t>
            </a:r>
            <a:endParaRPr lang="es-PE" dirty="0"/>
          </a:p>
          <a:p>
            <a:pPr lvl="0"/>
            <a:r>
              <a:rPr lang="es-ES" b="1" dirty="0"/>
              <a:t>REPRESENTACIONES SIMBÓLICAS </a:t>
            </a:r>
            <a:endParaRPr lang="es-PE" dirty="0"/>
          </a:p>
          <a:p>
            <a:pPr lvl="0"/>
            <a:r>
              <a:rPr lang="es-ES" b="1" dirty="0"/>
              <a:t>USO INTENCIONADO DEL LENGUAGE </a:t>
            </a:r>
            <a:endParaRPr lang="es-PE" dirty="0"/>
          </a:p>
          <a:p>
            <a:endParaRPr lang="es-PE" dirty="0"/>
          </a:p>
        </p:txBody>
      </p:sp>
    </p:spTree>
    <p:extLst>
      <p:ext uri="{BB962C8B-B14F-4D97-AF65-F5344CB8AC3E}">
        <p14:creationId xmlns:p14="http://schemas.microsoft.com/office/powerpoint/2010/main" val="353866622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85000" lnSpcReduction="10000"/>
          </a:bodyPr>
          <a:lstStyle/>
          <a:p>
            <a:pPr marL="0" lvl="0" indent="0">
              <a:buNone/>
            </a:pPr>
            <a:r>
              <a:rPr lang="es-ES" b="1" dirty="0" smtClean="0"/>
              <a:t>A. REPRESENTACIONES </a:t>
            </a:r>
            <a:r>
              <a:rPr lang="es-ES" b="1" dirty="0"/>
              <a:t>SIMBÓLICAS </a:t>
            </a:r>
            <a:endParaRPr lang="es-PE" dirty="0"/>
          </a:p>
          <a:p>
            <a:r>
              <a:rPr lang="es-ES" dirty="0"/>
              <a:t>Esta en la capacidad para formar y usar símbolos como las palabras y las imágenes, es por eso que en este momento el niño ha incrementado su repertorio léxico (vocabulario) y además, ya realiza sus primeras representaciones graficas.</a:t>
            </a:r>
            <a:endParaRPr lang="es-PE" dirty="0"/>
          </a:p>
          <a:p>
            <a:pPr marL="0" lvl="0" indent="0">
              <a:buNone/>
            </a:pPr>
            <a:r>
              <a:rPr lang="es-ES" b="1" dirty="0" smtClean="0"/>
              <a:t>B. USO </a:t>
            </a:r>
            <a:r>
              <a:rPr lang="es-ES" b="1" dirty="0"/>
              <a:t>INTENCIONADO DEL LENGUAGE </a:t>
            </a:r>
            <a:endParaRPr lang="es-PE" dirty="0"/>
          </a:p>
          <a:p>
            <a:r>
              <a:rPr lang="es-ES" dirty="0"/>
              <a:t>Este es un logro muy importante en esta etapa, por que el infante, frente al mundo social y al mundo de sus representaciones interiores (imágenes, hechos o sucesos incorporados por él).</a:t>
            </a:r>
            <a:endParaRPr lang="es-PE" dirty="0"/>
          </a:p>
          <a:p>
            <a:endParaRPr lang="es-PE" dirty="0"/>
          </a:p>
        </p:txBody>
      </p:sp>
    </p:spTree>
    <p:extLst>
      <p:ext uri="{BB962C8B-B14F-4D97-AF65-F5344CB8AC3E}">
        <p14:creationId xmlns:p14="http://schemas.microsoft.com/office/powerpoint/2010/main" val="376997060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pPr marL="0" lvl="0" indent="0">
              <a:buNone/>
            </a:pPr>
            <a:r>
              <a:rPr lang="es-ES" dirty="0" smtClean="0"/>
              <a:t>C.</a:t>
            </a:r>
            <a:r>
              <a:rPr lang="es-ES" b="1" dirty="0" smtClean="0"/>
              <a:t>EGOCENTRISMO </a:t>
            </a:r>
            <a:endParaRPr lang="es-PE" dirty="0"/>
          </a:p>
          <a:p>
            <a:r>
              <a:rPr lang="es-ES" dirty="0"/>
              <a:t>Es la percepción del mundo y las experiencias de los demás exclusivamente desde su propio punto de vista, esto significa que los niños asumen que los demás comparten sus sentimientos, reacciones y perspectivas.</a:t>
            </a:r>
            <a:endParaRPr lang="es-PE" dirty="0"/>
          </a:p>
        </p:txBody>
      </p:sp>
    </p:spTree>
    <p:extLst>
      <p:ext uri="{BB962C8B-B14F-4D97-AF65-F5344CB8AC3E}">
        <p14:creationId xmlns:p14="http://schemas.microsoft.com/office/powerpoint/2010/main" val="2343443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548680"/>
            <a:ext cx="7270576" cy="5760640"/>
          </a:xfrm>
        </p:spPr>
        <p:txBody>
          <a:bodyPr>
            <a:noAutofit/>
          </a:bodyPr>
          <a:lstStyle/>
          <a:p>
            <a:pPr algn="just"/>
            <a:r>
              <a:rPr lang="es-PE" sz="2800" dirty="0"/>
              <a:t/>
            </a:r>
            <a:br>
              <a:rPr lang="es-PE" sz="2800" dirty="0"/>
            </a:br>
            <a:r>
              <a:rPr lang="es-ES" sz="2800" dirty="0"/>
              <a:t>Muchos psicólogos se han dedicado a estudiar el proceso de  desarrollo de la inteligencia, pero uno de los más importantes, sin duda, por la amplitud y profundidad de sus investigaciones, es el psicólogo y epistemólogo suizo Jean Piaget (1896-1980), uno de sus principales aportes consiste en haber la problemática del desarrollo de la inteligencia en el contexto de una interacción permanente entre el sujeto y el medio exterior, permitiendo explicar dicho desarrollo como una construcción activa y como un equilibrio continuo y progresivo.</a:t>
            </a:r>
            <a:r>
              <a:rPr lang="es-PE" sz="2800" dirty="0"/>
              <a:t/>
            </a:r>
            <a:br>
              <a:rPr lang="es-PE" sz="2800" dirty="0"/>
            </a:br>
            <a:endParaRPr lang="es-PE" sz="2800" dirty="0"/>
          </a:p>
        </p:txBody>
      </p:sp>
      <p:sp>
        <p:nvSpPr>
          <p:cNvPr id="3" name="2 Subtítulo"/>
          <p:cNvSpPr>
            <a:spLocks noGrp="1"/>
          </p:cNvSpPr>
          <p:nvPr>
            <p:ph type="subTitle" idx="1"/>
          </p:nvPr>
        </p:nvSpPr>
        <p:spPr/>
        <p:txBody>
          <a:bodyPr/>
          <a:lstStyle/>
          <a:p>
            <a:endParaRPr lang="es-PE" dirty="0"/>
          </a:p>
        </p:txBody>
      </p:sp>
    </p:spTree>
    <p:extLst>
      <p:ext uri="{BB962C8B-B14F-4D97-AF65-F5344CB8AC3E}">
        <p14:creationId xmlns:p14="http://schemas.microsoft.com/office/powerpoint/2010/main" val="3043939910"/>
      </p:ext>
    </p:extLst>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2.2.2 SUBETAPA INTUITIVA </a:t>
            </a:r>
            <a:endParaRPr lang="es-PE" dirty="0"/>
          </a:p>
          <a:p>
            <a:r>
              <a:rPr lang="es-ES" dirty="0"/>
              <a:t>Esta definida como un periodo en la cual el infante de cuatro a siete años se orienta por la simple interiorización de las percepciones y movimientos, representándolos en imágenes y experiencias mentales que son fácilmente influenciables y no analizan lógicamente la situación.</a:t>
            </a:r>
            <a:endParaRPr lang="es-PE" dirty="0"/>
          </a:p>
          <a:p>
            <a:endParaRPr lang="es-PE" dirty="0"/>
          </a:p>
        </p:txBody>
      </p:sp>
    </p:spTree>
    <p:extLst>
      <p:ext uri="{BB962C8B-B14F-4D97-AF65-F5344CB8AC3E}">
        <p14:creationId xmlns:p14="http://schemas.microsoft.com/office/powerpoint/2010/main" val="3900437378"/>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77500" lnSpcReduction="20000"/>
          </a:bodyPr>
          <a:lstStyle/>
          <a:p>
            <a:pPr lvl="0"/>
            <a:r>
              <a:rPr lang="es-ES" b="1" dirty="0"/>
              <a:t>RAZONAMIENTO TRANSDUCTIVO </a:t>
            </a:r>
            <a:endParaRPr lang="es-PE" dirty="0"/>
          </a:p>
          <a:p>
            <a:r>
              <a:rPr lang="es-ES" dirty="0"/>
              <a:t>Se puede definir como el proceso de utilización de los detalles de un acontecimiento para juzgar o anticipar un segundo aconteciendo, es decir va de lo particular a lo particular aun no puede realizar generalizaciones</a:t>
            </a:r>
            <a:endParaRPr lang="es-PE" dirty="0"/>
          </a:p>
          <a:p>
            <a:pPr lvl="0"/>
            <a:r>
              <a:rPr lang="es-ES" b="1" dirty="0"/>
              <a:t>LA CENTRACIÓN </a:t>
            </a:r>
            <a:endParaRPr lang="es-PE" dirty="0"/>
          </a:p>
          <a:p>
            <a:r>
              <a:rPr lang="es-ES" dirty="0"/>
              <a:t>El interés por única faceta de un objeto lleva al niño a hacer juicios rápidos y, a menudo, imprecisos; solo se fija en un aspecto del fenómeno o hecho, dejando de lado otros</a:t>
            </a:r>
            <a:r>
              <a:rPr lang="es-ES" dirty="0" smtClean="0"/>
              <a:t>.</a:t>
            </a:r>
          </a:p>
          <a:p>
            <a:pPr lvl="0"/>
            <a:r>
              <a:rPr lang="es-ES" b="1" dirty="0"/>
              <a:t>PENSAMIENTO IRREVERSIBLE</a:t>
            </a:r>
            <a:r>
              <a:rPr lang="es-ES" dirty="0"/>
              <a:t> </a:t>
            </a:r>
            <a:endParaRPr lang="es-PE" dirty="0"/>
          </a:p>
          <a:p>
            <a:r>
              <a:rPr lang="es-ES" dirty="0"/>
              <a:t>Se define con la imposibilidad de realizar transformaciones mentales y de revertir o volver mentalmente una actividad a su estado o condición anterior.</a:t>
            </a:r>
            <a:endParaRPr lang="es-PE" dirty="0"/>
          </a:p>
          <a:p>
            <a:endParaRPr lang="es-PE" dirty="0"/>
          </a:p>
          <a:p>
            <a:endParaRPr lang="es-PE" dirty="0"/>
          </a:p>
        </p:txBody>
      </p:sp>
    </p:spTree>
    <p:extLst>
      <p:ext uri="{BB962C8B-B14F-4D97-AF65-F5344CB8AC3E}">
        <p14:creationId xmlns:p14="http://schemas.microsoft.com/office/powerpoint/2010/main" val="2554888167"/>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2.3. ETAPA DE LAS OPERACIONES CONCRETAS</a:t>
            </a:r>
            <a:endParaRPr lang="es-PE" dirty="0"/>
          </a:p>
          <a:p>
            <a:r>
              <a:rPr lang="es-ES" dirty="0"/>
              <a:t>En esta etapa se da cuenta de que los hechos, elementos o sustancias pueden ser cambiados o transformados conservando, pese a ello, sus características originales como peso o volumen; su pensamiento, además, se torna reversible.</a:t>
            </a:r>
            <a:endParaRPr lang="es-PE" dirty="0"/>
          </a:p>
          <a:p>
            <a:endParaRPr lang="es-PE" dirty="0"/>
          </a:p>
        </p:txBody>
      </p:sp>
    </p:spTree>
    <p:extLst>
      <p:ext uri="{BB962C8B-B14F-4D97-AF65-F5344CB8AC3E}">
        <p14:creationId xmlns:p14="http://schemas.microsoft.com/office/powerpoint/2010/main" val="201048519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85000" lnSpcReduction="10000"/>
          </a:bodyPr>
          <a:lstStyle/>
          <a:p>
            <a:r>
              <a:rPr lang="es-ES" b="1" dirty="0"/>
              <a:t> 2.3.1: PENSAMIENTO REVERSIBLE</a:t>
            </a:r>
            <a:endParaRPr lang="es-PE" dirty="0"/>
          </a:p>
          <a:p>
            <a:r>
              <a:rPr lang="es-ES" b="1" dirty="0"/>
              <a:t>      </a:t>
            </a:r>
            <a:r>
              <a:rPr lang="es-ES" dirty="0"/>
              <a:t>Esto significa que el niño tiene la posibilidad de revertir mentalmente una operación a su situación inicial, su pensamiento es ahora bidireccional.</a:t>
            </a:r>
            <a:endParaRPr lang="es-PE" dirty="0"/>
          </a:p>
          <a:p>
            <a:r>
              <a:rPr lang="es-ES" dirty="0"/>
              <a:t>     </a:t>
            </a:r>
            <a:r>
              <a:rPr lang="es-ES" b="1" dirty="0"/>
              <a:t>2.3.2. NOCIÓN DE CONSERVACIÓN </a:t>
            </a:r>
            <a:endParaRPr lang="es-PE" dirty="0"/>
          </a:p>
          <a:p>
            <a:r>
              <a:rPr lang="es-ES" dirty="0"/>
              <a:t>Aparece una cualidad cognitiva que es la conservación y significa que para el niño ciertas cualidades físicas de los objetos permanecen constantes, a pesar de transformaciones o cambios, y estas pueden ser en sustancia, peso o volumen.</a:t>
            </a:r>
            <a:endParaRPr lang="es-PE" dirty="0"/>
          </a:p>
          <a:p>
            <a:r>
              <a:rPr lang="es-ES" b="1" dirty="0"/>
              <a:t> </a:t>
            </a:r>
            <a:endParaRPr lang="es-PE" dirty="0"/>
          </a:p>
        </p:txBody>
      </p:sp>
    </p:spTree>
    <p:extLst>
      <p:ext uri="{BB962C8B-B14F-4D97-AF65-F5344CB8AC3E}">
        <p14:creationId xmlns:p14="http://schemas.microsoft.com/office/powerpoint/2010/main" val="3766133554"/>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70000" lnSpcReduction="20000"/>
          </a:bodyPr>
          <a:lstStyle/>
          <a:p>
            <a:r>
              <a:rPr lang="es-ES" b="1" dirty="0"/>
              <a:t>2.3.3. OPERACIONES LÓGICAS </a:t>
            </a:r>
            <a:endParaRPr lang="es-PE" dirty="0"/>
          </a:p>
          <a:p>
            <a:r>
              <a:rPr lang="es-ES" dirty="0"/>
              <a:t>A partir de esta etapa aparecen las operaciones lógicas: </a:t>
            </a:r>
            <a:r>
              <a:rPr lang="es-ES" b="1" dirty="0"/>
              <a:t>clasificación </a:t>
            </a:r>
            <a:r>
              <a:rPr lang="es-ES" dirty="0"/>
              <a:t>y</a:t>
            </a:r>
            <a:r>
              <a:rPr lang="es-ES" b="1" dirty="0"/>
              <a:t> seriación </a:t>
            </a:r>
            <a:r>
              <a:rPr lang="es-ES" dirty="0"/>
              <a:t>la primera se estable como un proceso de agrupamiento de objetos y acontecimientos, conforme a ciertas cualidades o criterios, hallando relaciones entre objetos o acontecimientos a través del análisis y la comparación de las cualidades del objeto.</a:t>
            </a:r>
            <a:endParaRPr lang="es-PE" dirty="0"/>
          </a:p>
          <a:p>
            <a:r>
              <a:rPr lang="es-ES" dirty="0"/>
              <a:t>Por otro lado la seriación es la capacidad que tiene el niño para ordenar; puede construir un serie ordenada de objetos, además los criterios pueden ser espacio, tiempo y tamaño.</a:t>
            </a:r>
            <a:endParaRPr lang="es-PE" dirty="0"/>
          </a:p>
          <a:p>
            <a:r>
              <a:rPr lang="es-ES" dirty="0"/>
              <a:t>En conclusión, los niños de esta etapa muestran sus avances en la comunicación no egocéntrica, asumen los criterios propuestos y las reglas del juego.</a:t>
            </a:r>
            <a:endParaRPr lang="es-PE" dirty="0"/>
          </a:p>
          <a:p>
            <a:endParaRPr lang="es-PE" dirty="0"/>
          </a:p>
        </p:txBody>
      </p:sp>
    </p:spTree>
    <p:extLst>
      <p:ext uri="{BB962C8B-B14F-4D97-AF65-F5344CB8AC3E}">
        <p14:creationId xmlns:p14="http://schemas.microsoft.com/office/powerpoint/2010/main" val="408490267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77500" lnSpcReduction="20000"/>
          </a:bodyPr>
          <a:lstStyle/>
          <a:p>
            <a:r>
              <a:rPr lang="es-ES" b="1" dirty="0"/>
              <a:t>2.4. ETAPA DE LAS OPERACIONES FORMALES </a:t>
            </a:r>
            <a:endParaRPr lang="es-PE" dirty="0"/>
          </a:p>
          <a:p>
            <a:r>
              <a:rPr lang="es-ES" dirty="0"/>
              <a:t>Esta etapa aparece entre los 11y los 15 años, el niño no edifica sistemas, en cambio lo que sorprende en el adolescente es su interés por los problemas inactuales, sin relación con las realidades vividas día a día.</a:t>
            </a:r>
            <a:endParaRPr lang="es-PE" dirty="0"/>
          </a:p>
          <a:p>
            <a:r>
              <a:rPr lang="es-ES" dirty="0"/>
              <a:t>El adolescente ubicado en esta etapa se  vuelve más científico u objetivo en sus apreciaciones, ahora ya no solo se contenta con conocer el fenómeno, sino que mas bien pretende conocer el principio. Es decir, “ingresa al mundo de las ideas y las esencias separadas del mudo real. Antes, cundo era niño, se apoyaba en lo que podía ver, tocar o manipular; mas, ahora, adquiere la capacidad de pensar y razonar fuera de los limites de su propio mundo concreto.</a:t>
            </a:r>
            <a:endParaRPr lang="es-PE" dirty="0"/>
          </a:p>
          <a:p>
            <a:endParaRPr lang="es-PE" dirty="0"/>
          </a:p>
        </p:txBody>
      </p:sp>
    </p:spTree>
    <p:extLst>
      <p:ext uri="{BB962C8B-B14F-4D97-AF65-F5344CB8AC3E}">
        <p14:creationId xmlns:p14="http://schemas.microsoft.com/office/powerpoint/2010/main" val="775229820"/>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70000" lnSpcReduction="20000"/>
          </a:bodyPr>
          <a:lstStyle/>
          <a:p>
            <a:r>
              <a:rPr lang="es-ES" b="1" dirty="0"/>
              <a:t>2.4.1. SIMBOLISMO Y PROPOSICIONES </a:t>
            </a:r>
            <a:endParaRPr lang="es-PE" dirty="0"/>
          </a:p>
          <a:p>
            <a:r>
              <a:rPr lang="es-ES" dirty="0"/>
              <a:t>Su capacidad de resolución de problemas se apoya en el simbolismo y en el uso de proposiciones.</a:t>
            </a:r>
            <a:endParaRPr lang="es-PE" dirty="0"/>
          </a:p>
          <a:p>
            <a:r>
              <a:rPr lang="es-ES" b="1" dirty="0"/>
              <a:t>2.4.2. ENFOQUE SISTEMÁTICO DE LOS PROBLEMAS </a:t>
            </a:r>
            <a:endParaRPr lang="es-PE" dirty="0"/>
          </a:p>
          <a:p>
            <a:r>
              <a:rPr lang="es-ES" dirty="0"/>
              <a:t>Los razonamientos del niño basado en el acierto y el error serán, en el adolescente construye teorías sobre los problemas, es decir, fórmula hipótesis que podrán ser comprobadas formalmente o incluso si es necesaria, contrastadas con la realidad.</a:t>
            </a:r>
            <a:endParaRPr lang="es-PE" dirty="0"/>
          </a:p>
          <a:p>
            <a:r>
              <a:rPr lang="es-ES" b="1" dirty="0"/>
              <a:t>2.4.3. LA DEDUCCIÓN </a:t>
            </a:r>
            <a:endParaRPr lang="es-PE" dirty="0"/>
          </a:p>
          <a:p>
            <a:r>
              <a:rPr lang="es-ES" dirty="0"/>
              <a:t>La deducción puede realizarse al margen de los contenidos de las  proposiciones y se pueden deducir consecuencias partiendo de premisas no reales u observables, ello se denomina pensamiento hipotético-deductivo.</a:t>
            </a:r>
            <a:endParaRPr lang="es-PE" dirty="0"/>
          </a:p>
          <a:p>
            <a:endParaRPr lang="es-PE" dirty="0"/>
          </a:p>
        </p:txBody>
      </p:sp>
    </p:spTree>
    <p:extLst>
      <p:ext uri="{BB962C8B-B14F-4D97-AF65-F5344CB8AC3E}">
        <p14:creationId xmlns:p14="http://schemas.microsoft.com/office/powerpoint/2010/main" val="1196512920"/>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85000" lnSpcReduction="10000"/>
          </a:bodyPr>
          <a:lstStyle/>
          <a:p>
            <a:r>
              <a:rPr lang="es-ES" b="1" dirty="0"/>
              <a:t>2.4.5. OPERCIONES FORMALES </a:t>
            </a:r>
            <a:endParaRPr lang="es-PE" dirty="0"/>
          </a:p>
          <a:p>
            <a:r>
              <a:rPr lang="es-ES" dirty="0"/>
              <a:t>Mientras que el niño opera manipulando datos de la realidad (operaciones concretas), el adolescente opera sobre los enunciados dichos datos; es decir, opera sobre proposiciones vinculándolas lógicamente a través de la implicación, la conjunción, la disyunción o la equivalencia.</a:t>
            </a:r>
            <a:endParaRPr lang="es-PE" dirty="0"/>
          </a:p>
          <a:p>
            <a:r>
              <a:rPr lang="es-ES" dirty="0"/>
              <a:t>A partir de esta nuevo aparato mental, el adolescente comienza a reconsiderar todo un conjunto de problemas fundamentales en su entorno cultural, llámese de carácter religioso, político, moral, etc. </a:t>
            </a:r>
            <a:endParaRPr lang="es-PE" dirty="0"/>
          </a:p>
          <a:p>
            <a:endParaRPr lang="es-PE" dirty="0"/>
          </a:p>
        </p:txBody>
      </p:sp>
    </p:spTree>
    <p:extLst>
      <p:ext uri="{BB962C8B-B14F-4D97-AF65-F5344CB8AC3E}">
        <p14:creationId xmlns:p14="http://schemas.microsoft.com/office/powerpoint/2010/main" val="224530681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endParaRPr lang="es-PE"/>
          </a:p>
        </p:txBody>
      </p:sp>
    </p:spTree>
    <p:extLst>
      <p:ext uri="{BB962C8B-B14F-4D97-AF65-F5344CB8AC3E}">
        <p14:creationId xmlns:p14="http://schemas.microsoft.com/office/powerpoint/2010/main" val="4189038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dirty="0"/>
          </a:p>
        </p:txBody>
      </p:sp>
      <p:sp>
        <p:nvSpPr>
          <p:cNvPr id="3" name="2 Marcador de contenido"/>
          <p:cNvSpPr>
            <a:spLocks noGrp="1"/>
          </p:cNvSpPr>
          <p:nvPr>
            <p:ph idx="1"/>
          </p:nvPr>
        </p:nvSpPr>
        <p:spPr/>
        <p:txBody>
          <a:bodyPr>
            <a:normAutofit lnSpcReduction="10000"/>
          </a:bodyPr>
          <a:lstStyle/>
          <a:p>
            <a:r>
              <a:rPr lang="es-ES" b="1" dirty="0"/>
              <a:t>1.  ¿QUÉ ES UN ESTADIO DE DASARROLLO? </a:t>
            </a:r>
            <a:endParaRPr lang="es-PE" dirty="0"/>
          </a:p>
          <a:p>
            <a:r>
              <a:rPr lang="es-ES" dirty="0"/>
              <a:t>En la teoría de Piaget se señala que la inteligencia avanza por estadios.</a:t>
            </a:r>
            <a:endParaRPr lang="es-PE" dirty="0"/>
          </a:p>
          <a:p>
            <a:r>
              <a:rPr lang="es-ES" dirty="0"/>
              <a:t>Un estadio es un periodo del ciclo vital conformado por un conjunto de cualidades homogéneas en las formas de pensar y actuar, la cualidad homogénea es la reversibilidad en el pensamiento característico de ese periodo que va entre los 7 y 12 años de edad.   </a:t>
            </a:r>
            <a:endParaRPr lang="es-PE" dirty="0"/>
          </a:p>
          <a:p>
            <a:endParaRPr lang="es-PE" dirty="0"/>
          </a:p>
        </p:txBody>
      </p:sp>
    </p:spTree>
    <p:extLst>
      <p:ext uri="{BB962C8B-B14F-4D97-AF65-F5344CB8AC3E}">
        <p14:creationId xmlns:p14="http://schemas.microsoft.com/office/powerpoint/2010/main" val="299046527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1.2. ¿QUÉ ES UN ESQUEMA MENTAL?</a:t>
            </a:r>
            <a:endParaRPr lang="es-PE" dirty="0"/>
          </a:p>
          <a:p>
            <a:r>
              <a:rPr lang="es-ES" dirty="0"/>
              <a:t>Los esquemas mentales son determinadas formas de organizar la actividad mental que varia en cada etapa del desarrollo.</a:t>
            </a:r>
            <a:endParaRPr lang="es-PE" dirty="0"/>
          </a:p>
          <a:p>
            <a:r>
              <a:rPr lang="es-ES" dirty="0"/>
              <a:t>De esto apreciamos que los esquemas mentales no son estáticos, sino variables .pues van cambiando durante el proceso de desarrollo.</a:t>
            </a:r>
            <a:endParaRPr lang="es-PE" dirty="0"/>
          </a:p>
          <a:p>
            <a:endParaRPr lang="es-PE" dirty="0"/>
          </a:p>
        </p:txBody>
      </p:sp>
    </p:spTree>
    <p:extLst>
      <p:ext uri="{BB962C8B-B14F-4D97-AF65-F5344CB8AC3E}">
        <p14:creationId xmlns:p14="http://schemas.microsoft.com/office/powerpoint/2010/main" val="3193019231"/>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lnSpcReduction="10000"/>
          </a:bodyPr>
          <a:lstStyle/>
          <a:p>
            <a:r>
              <a:rPr lang="es-ES" b="1" dirty="0"/>
              <a:t>1.3. ¿CÓMO RECIBE JEAN PIAGET LA INTELIGENCIA?</a:t>
            </a:r>
            <a:endParaRPr lang="es-PE" dirty="0"/>
          </a:p>
          <a:p>
            <a:r>
              <a:rPr lang="es-ES" dirty="0"/>
              <a:t>Piaget concibe la inteligencia como un mecanismo de adaptación biológica. “decir que la inteligencia es un caso particular de adaptación bilógica equivale, pues, a suponer que es especialmente una organización y que su función es la de estructurar el universo como el organismo el medio inmediato”</a:t>
            </a:r>
            <a:endParaRPr lang="es-PE" dirty="0"/>
          </a:p>
          <a:p>
            <a:endParaRPr lang="es-PE" dirty="0"/>
          </a:p>
        </p:txBody>
      </p:sp>
    </p:spTree>
    <p:extLst>
      <p:ext uri="{BB962C8B-B14F-4D97-AF65-F5344CB8AC3E}">
        <p14:creationId xmlns:p14="http://schemas.microsoft.com/office/powerpoint/2010/main" val="137404282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92500"/>
          </a:bodyPr>
          <a:lstStyle/>
          <a:p>
            <a:r>
              <a:rPr lang="es-ES" b="1" dirty="0"/>
              <a:t>1.4. ¿COMO SE DESARROLLA LA INTELIGENCIA?</a:t>
            </a:r>
            <a:endParaRPr lang="es-PE" dirty="0"/>
          </a:p>
          <a:p>
            <a:r>
              <a:rPr lang="es-ES" dirty="0"/>
              <a:t>La inteligencia se desarrolla como consecuencia de la dinámica de las invariantes funcionales: la </a:t>
            </a:r>
            <a:r>
              <a:rPr lang="es-ES" b="1" dirty="0"/>
              <a:t>organización </a:t>
            </a:r>
            <a:r>
              <a:rPr lang="es-ES" dirty="0"/>
              <a:t>y la </a:t>
            </a:r>
            <a:r>
              <a:rPr lang="es-ES" b="1" dirty="0"/>
              <a:t>adaptación.</a:t>
            </a:r>
            <a:endParaRPr lang="es-PE" dirty="0"/>
          </a:p>
          <a:p>
            <a:r>
              <a:rPr lang="es-ES" b="1" dirty="0"/>
              <a:t>1.4.1: ¿QUÉ SON LAS INVARIANTES FUNCIONALES? </a:t>
            </a:r>
            <a:endParaRPr lang="es-PE" dirty="0"/>
          </a:p>
          <a:p>
            <a:r>
              <a:rPr lang="es-ES" dirty="0"/>
              <a:t>Las invariantes funcionales son la organización y la adaptación. Se denomina invariantes porque no cambian a lo largo del desarrollo evolutivo.</a:t>
            </a:r>
            <a:endParaRPr lang="es-PE" dirty="0"/>
          </a:p>
          <a:p>
            <a:endParaRPr lang="es-PE" dirty="0"/>
          </a:p>
        </p:txBody>
      </p:sp>
    </p:spTree>
    <p:extLst>
      <p:ext uri="{BB962C8B-B14F-4D97-AF65-F5344CB8AC3E}">
        <p14:creationId xmlns:p14="http://schemas.microsoft.com/office/powerpoint/2010/main" val="339093938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92500"/>
          </a:bodyPr>
          <a:lstStyle/>
          <a:p>
            <a:pPr lvl="0"/>
            <a:r>
              <a:rPr lang="es-ES" b="1" dirty="0"/>
              <a:t>LA ORGANIZACIÓN: </a:t>
            </a:r>
            <a:r>
              <a:rPr lang="es-ES" dirty="0"/>
              <a:t>La organización es inseparable de la adaptación: son los dos procesos complementarios de un mecanismo único, siendo el primero el aspecto interno del ciclo aspecto exterior lo constituye la adaptación.</a:t>
            </a:r>
            <a:endParaRPr lang="es-PE" dirty="0"/>
          </a:p>
          <a:p>
            <a:pPr lvl="0"/>
            <a:r>
              <a:rPr lang="es-ES" b="1" dirty="0"/>
              <a:t>LA ADAPTACIÓN:</a:t>
            </a:r>
            <a:r>
              <a:rPr lang="es-ES" dirty="0"/>
              <a:t> puede definirse la adaptación como un equilibrio entre la  asimilación y la acomodación, que es como decir un equilibrio de los cambios entre el sujeto y los objetos.</a:t>
            </a:r>
            <a:endParaRPr lang="es-PE" dirty="0"/>
          </a:p>
          <a:p>
            <a:endParaRPr lang="es-PE" dirty="0"/>
          </a:p>
        </p:txBody>
      </p:sp>
    </p:spTree>
    <p:extLst>
      <p:ext uri="{BB962C8B-B14F-4D97-AF65-F5344CB8AC3E}">
        <p14:creationId xmlns:p14="http://schemas.microsoft.com/office/powerpoint/2010/main" val="97876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normAutofit fontScale="92500" lnSpcReduction="20000"/>
          </a:bodyPr>
          <a:lstStyle/>
          <a:p>
            <a:r>
              <a:rPr lang="es-ES" b="1" dirty="0"/>
              <a:t>1.5: ¿QUÉ ES LA ASIMILACIÓN?</a:t>
            </a:r>
            <a:endParaRPr lang="es-PE" dirty="0"/>
          </a:p>
          <a:p>
            <a:r>
              <a:rPr lang="es-ES" dirty="0"/>
              <a:t>Es el proceso de incorporación de información nueva a los esquemas mentales ya existentes en el sujeto.</a:t>
            </a:r>
            <a:endParaRPr lang="es-PE" dirty="0"/>
          </a:p>
          <a:p>
            <a:r>
              <a:rPr lang="es-ES" b="1" dirty="0"/>
              <a:t>Asimilación</a:t>
            </a:r>
            <a:r>
              <a:rPr lang="es-ES" dirty="0"/>
              <a:t> puede llamarse, en sentido más amplio del término, a la acción del organismo sobre los objetos que lo rodean, en tanto que esta acción depende de las conductas anteriores referidas a los mismos objetos.</a:t>
            </a:r>
            <a:endParaRPr lang="es-PE" dirty="0"/>
          </a:p>
          <a:p>
            <a:r>
              <a:rPr lang="es-ES" dirty="0"/>
              <a:t>En la asimilación el sujeto utiliza la información que posee para aplicarla sobre la realidad.</a:t>
            </a:r>
            <a:endParaRPr lang="es-PE" dirty="0"/>
          </a:p>
          <a:p>
            <a:endParaRPr lang="es-PE" dirty="0"/>
          </a:p>
        </p:txBody>
      </p:sp>
    </p:spTree>
    <p:extLst>
      <p:ext uri="{BB962C8B-B14F-4D97-AF65-F5344CB8AC3E}">
        <p14:creationId xmlns:p14="http://schemas.microsoft.com/office/powerpoint/2010/main" val="72303591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r>
              <a:rPr lang="es-ES" b="1" dirty="0"/>
              <a:t>1.6. ¿QUÉ ES LA ACOMODACIÓN?</a:t>
            </a:r>
            <a:r>
              <a:rPr lang="es-ES" dirty="0"/>
              <a:t>  </a:t>
            </a:r>
            <a:endParaRPr lang="es-PE" dirty="0"/>
          </a:p>
          <a:p>
            <a:r>
              <a:rPr lang="es-ES" dirty="0"/>
              <a:t>En la asimilación, el estimulo es incorporado a los esquemas del sujeto, aquí la estructura mental del sujeto se impone al objeto. En cambio, en la acomodación el sujeto se ve obligado a modificar sus esquemas para ajustarlos al nuevo estimulo.</a:t>
            </a:r>
            <a:endParaRPr lang="es-PE" dirty="0"/>
          </a:p>
          <a:p>
            <a:endParaRPr lang="es-PE" dirty="0"/>
          </a:p>
        </p:txBody>
      </p:sp>
    </p:spTree>
    <p:extLst>
      <p:ext uri="{BB962C8B-B14F-4D97-AF65-F5344CB8AC3E}">
        <p14:creationId xmlns:p14="http://schemas.microsoft.com/office/powerpoint/2010/main" val="115056616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125</TotalTime>
  <Words>1792</Words>
  <Application>Microsoft Office PowerPoint</Application>
  <PresentationFormat>Presentación en pantalla (4:3)</PresentationFormat>
  <Paragraphs>83</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Office</vt:lpstr>
      <vt:lpstr>DESARROLLO DE LA INTELIGENCIA </vt:lpstr>
      <vt:lpstr> Muchos psicólogos se han dedicado a estudiar el proceso de  desarrollo de la inteligencia, pero uno de los más importantes, sin duda, por la amplitud y profundidad de sus investigaciones, es el psicólogo y epistemólogo suizo Jean Piaget (1896-1980), uno de sus principales aportes consiste en haber la problemática del desarrollo de la inteligencia en el contexto de una interacción permanente entre el sujeto y el medio exterior, permitiendo explicar dicho desarrollo como una construcción activa y como un equilibrio continuo y progresivo.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PERALTA</dc:creator>
  <cp:lastModifiedBy>PERALTA</cp:lastModifiedBy>
  <cp:revision>9</cp:revision>
  <dcterms:created xsi:type="dcterms:W3CDTF">2011-06-26T04:00:32Z</dcterms:created>
  <dcterms:modified xsi:type="dcterms:W3CDTF">2011-06-26T06:05:35Z</dcterms:modified>
</cp:coreProperties>
</file>